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448" r:id="rId5"/>
    <p:sldId id="2462" r:id="rId6"/>
    <p:sldId id="2450" r:id="rId7"/>
    <p:sldId id="259" r:id="rId8"/>
    <p:sldId id="2463" r:id="rId9"/>
    <p:sldId id="2464" r:id="rId10"/>
    <p:sldId id="2465" r:id="rId11"/>
    <p:sldId id="2467" r:id="rId12"/>
    <p:sldId id="2468" r:id="rId13"/>
    <p:sldId id="2469" r:id="rId14"/>
    <p:sldId id="2471" r:id="rId15"/>
    <p:sldId id="2472" r:id="rId16"/>
    <p:sldId id="2473" r:id="rId17"/>
    <p:sldId id="2474" r:id="rId18"/>
    <p:sldId id="2475" r:id="rId19"/>
    <p:sldId id="2476" r:id="rId20"/>
    <p:sldId id="2477" r:id="rId21"/>
    <p:sldId id="2478" r:id="rId22"/>
    <p:sldId id="2457" r:id="rId23"/>
    <p:sldId id="2480" r:id="rId24"/>
    <p:sldId id="2481" r:id="rId25"/>
    <p:sldId id="2482" r:id="rId26"/>
    <p:sldId id="243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033" autoAdjust="0"/>
  </p:normalViewPr>
  <p:slideViewPr>
    <p:cSldViewPr snapToGrid="0">
      <p:cViewPr varScale="1">
        <p:scale>
          <a:sx n="116" d="100"/>
          <a:sy n="116" d="100"/>
        </p:scale>
        <p:origin x="102" y="186"/>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6/22/2021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438808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84355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flock-of-seagulls-997923/" TargetMode="External"/><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Ontario_Highway_144" TargetMode="External"/><Relationship Id="rId2" Type="http://schemas.openxmlformats.org/officeDocument/2006/relationships/image" Target="../media/image6.JPG"/><Relationship Id="rId1" Type="http://schemas.openxmlformats.org/officeDocument/2006/relationships/slideLayout" Target="../slideLayouts/slideLayout10.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mmons.wikimedia.org/wiki/File:Mountain_climbers.jpg" TargetMode="External"/><Relationship Id="rId2" Type="http://schemas.openxmlformats.org/officeDocument/2006/relationships/image" Target="../media/image7.jpg"/><Relationship Id="rId1" Type="http://schemas.openxmlformats.org/officeDocument/2006/relationships/slideLayout" Target="../slideLayouts/slideLayout10.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simplilearn.com/tutorials/devops-tutorial/what-is-devops" TargetMode="External"/><Relationship Id="rId7" Type="http://schemas.openxmlformats.org/officeDocument/2006/relationships/hyperlink" Target="https://techbeacon.com/devops/7-devops-roles-you-need-succeed" TargetMode="External"/><Relationship Id="rId2" Type="http://schemas.openxmlformats.org/officeDocument/2006/relationships/hyperlink" Target="https://jaxenter.com/4-roles-devops-leadership-134912.html" TargetMode="External"/><Relationship Id="rId1" Type="http://schemas.openxmlformats.org/officeDocument/2006/relationships/slideLayout" Target="../slideLayouts/slideLayout6.xml"/><Relationship Id="rId6" Type="http://schemas.openxmlformats.org/officeDocument/2006/relationships/hyperlink" Target="https://www.invensislearning.com/blog/devops-lead-engineer-job-roles-responsibilities/" TargetMode="External"/><Relationship Id="rId5" Type="http://schemas.openxmlformats.org/officeDocument/2006/relationships/hyperlink" Target="https://www.developer.com/project-management/anatomy-of-a-software-development-role-development-lead/" TargetMode="External"/><Relationship Id="rId4" Type="http://schemas.openxmlformats.org/officeDocument/2006/relationships/hyperlink" Target="https://www.netsolutions.com/insights/how-to-build-devops-cultur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hyperlink" Target="http://mediacause.org/if-you-were-a-social-platform-what-would-you-be" TargetMode="External"/><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hyperlink" Target="https://github.com/jksprattler" TargetMode="External"/><Relationship Id="rId5" Type="http://schemas.openxmlformats.org/officeDocument/2006/relationships/image" Target="../media/image10.svg"/><Relationship Id="rId10" Type="http://schemas.openxmlformats.org/officeDocument/2006/relationships/hyperlink" Target="https://www.linkedin.com/in/jennasprattler/" TargetMode="External"/><Relationship Id="rId4" Type="http://schemas.openxmlformats.org/officeDocument/2006/relationships/image" Target="../media/image9.png"/><Relationship Id="rId9" Type="http://schemas.openxmlformats.org/officeDocument/2006/relationships/hyperlink" Target="http://en.wikipedia.org/wiki/file:git_icon.svg"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Network DevOps Transformation</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5.3.21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600" y="3608511"/>
            <a:ext cx="4775886" cy="518795"/>
          </a:xfrm>
        </p:spPr>
        <p:txBody>
          <a:bodyPr/>
          <a:lstStyle/>
          <a:p>
            <a:pPr>
              <a:spcAft>
                <a:spcPts val="600"/>
              </a:spcAft>
            </a:pPr>
            <a:r>
              <a:rPr lang="en-US" dirty="0"/>
              <a:t>DevOps Terminology, Roles and Strategy</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#1 Goal in DevOps Transformation</a:t>
            </a:r>
          </a:p>
        </p:txBody>
      </p:sp>
    </p:spTree>
    <p:extLst>
      <p:ext uri="{BB962C8B-B14F-4D97-AF65-F5344CB8AC3E}">
        <p14:creationId xmlns:p14="http://schemas.microsoft.com/office/powerpoint/2010/main" val="1868668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BBFC95B-0A4E-4B4E-BA8C-77FBAB2F20E3}"/>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3743" r="23743"/>
          <a:stretch>
            <a:fillRect/>
          </a:stretch>
        </p:blipFill>
        <p:spPr/>
      </p:pic>
      <p:sp>
        <p:nvSpPr>
          <p:cNvPr id="3" name="Slide Number Placeholder 2">
            <a:extLst>
              <a:ext uri="{FF2B5EF4-FFF2-40B4-BE49-F238E27FC236}">
                <a16:creationId xmlns:a16="http://schemas.microsoft.com/office/drawing/2014/main" id="{B0C731ED-B877-45C8-893D-E68065C9CF74}"/>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4" name="Content Placeholder 3">
            <a:extLst>
              <a:ext uri="{FF2B5EF4-FFF2-40B4-BE49-F238E27FC236}">
                <a16:creationId xmlns:a16="http://schemas.microsoft.com/office/drawing/2014/main" id="{A5BE9491-C11F-4AE1-A2D3-1C952ABFF42E}"/>
              </a:ext>
            </a:extLst>
          </p:cNvPr>
          <p:cNvSpPr>
            <a:spLocks noGrp="1"/>
          </p:cNvSpPr>
          <p:nvPr>
            <p:ph idx="1"/>
          </p:nvPr>
        </p:nvSpPr>
        <p:spPr>
          <a:xfrm>
            <a:off x="6095999" y="1661159"/>
            <a:ext cx="5453270" cy="3924095"/>
          </a:xfrm>
        </p:spPr>
        <p:txBody>
          <a:bodyPr/>
          <a:lstStyle/>
          <a:p>
            <a:pPr marL="0" indent="0">
              <a:buNone/>
            </a:pPr>
            <a:r>
              <a:rPr lang="en-US" sz="1800" dirty="0"/>
              <a:t>The ultimate goal of DevOps transformation is arriving at the self-organizing system in which teams collaborate effectively simply because that’s how things are done, simply because they trust, understand and respect each other. </a:t>
            </a:r>
          </a:p>
          <a:p>
            <a:pPr marL="0" indent="0">
              <a:buNone/>
            </a:pPr>
            <a:r>
              <a:rPr lang="en-US" sz="1800" dirty="0"/>
              <a:t>This is a beautiful vision. As beautiful as a large codebase with zero bugs.</a:t>
            </a:r>
          </a:p>
          <a:p>
            <a:pPr marL="0" indent="0">
              <a:buNone/>
            </a:pPr>
            <a:r>
              <a:rPr lang="en-US" sz="1800" dirty="0"/>
              <a:t>- Anton Weiss, Principal Consultant and CEO at </a:t>
            </a:r>
            <a:r>
              <a:rPr lang="en-US" sz="1800" dirty="0" err="1"/>
              <a:t>Otomato</a:t>
            </a:r>
            <a:endParaRPr lang="en-US" sz="1800" dirty="0"/>
          </a:p>
        </p:txBody>
      </p:sp>
      <p:sp>
        <p:nvSpPr>
          <p:cNvPr id="5" name="Title 4">
            <a:extLst>
              <a:ext uri="{FF2B5EF4-FFF2-40B4-BE49-F238E27FC236}">
                <a16:creationId xmlns:a16="http://schemas.microsoft.com/office/drawing/2014/main" id="{FA3B3BB2-486F-4081-9851-FC6D5A7035E5}"/>
              </a:ext>
            </a:extLst>
          </p:cNvPr>
          <p:cNvSpPr>
            <a:spLocks noGrp="1"/>
          </p:cNvSpPr>
          <p:nvPr>
            <p:ph type="title"/>
          </p:nvPr>
        </p:nvSpPr>
        <p:spPr/>
        <p:txBody>
          <a:bodyPr/>
          <a:lstStyle/>
          <a:p>
            <a:r>
              <a:rPr lang="en-US" dirty="0"/>
              <a:t>Our main goal</a:t>
            </a:r>
          </a:p>
        </p:txBody>
      </p:sp>
    </p:spTree>
    <p:extLst>
      <p:ext uri="{BB962C8B-B14F-4D97-AF65-F5344CB8AC3E}">
        <p14:creationId xmlns:p14="http://schemas.microsoft.com/office/powerpoint/2010/main" val="2450425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DevOps Lead Roles</a:t>
            </a:r>
          </a:p>
        </p:txBody>
      </p:sp>
    </p:spTree>
    <p:extLst>
      <p:ext uri="{BB962C8B-B14F-4D97-AF65-F5344CB8AC3E}">
        <p14:creationId xmlns:p14="http://schemas.microsoft.com/office/powerpoint/2010/main" val="10084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Development lead</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13</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1" y="2413337"/>
            <a:ext cx="1113737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step above a software developer</a:t>
            </a:r>
          </a:p>
          <a:p>
            <a:pPr marL="285750" indent="-285750">
              <a:buFont typeface="Arial" panose="020B0604020202020204" pitchFamily="34" charset="0"/>
              <a:buChar char="•"/>
            </a:pPr>
            <a:r>
              <a:rPr lang="en-US" dirty="0"/>
              <a:t>Were once developers themselves </a:t>
            </a:r>
          </a:p>
          <a:p>
            <a:pPr marL="285750" indent="-285750">
              <a:buFont typeface="Arial" panose="020B0604020202020204" pitchFamily="34" charset="0"/>
              <a:buChar char="•"/>
            </a:pPr>
            <a:r>
              <a:rPr lang="en-US" dirty="0"/>
              <a:t>The mid-point in the path between being a developer and being the solutions architect</a:t>
            </a:r>
          </a:p>
          <a:p>
            <a:pPr marL="285750" indent="-285750">
              <a:buFont typeface="Arial" panose="020B0604020202020204" pitchFamily="34" charset="0"/>
              <a:buChar char="•"/>
            </a:pPr>
            <a:r>
              <a:rPr lang="en-US" dirty="0"/>
              <a:t>Rooted in the reality of the code and the capabilities of the developers they have working on the project</a:t>
            </a:r>
          </a:p>
          <a:p>
            <a:pPr marL="285750" indent="-285750">
              <a:buFont typeface="Arial" panose="020B0604020202020204" pitchFamily="34" charset="0"/>
              <a:buChar char="•"/>
            </a:pPr>
            <a:r>
              <a:rPr lang="en-US" dirty="0"/>
              <a:t>Lead and mentor junior developers through problems they don’t understand</a:t>
            </a:r>
          </a:p>
          <a:p>
            <a:pPr marL="285750" indent="-285750">
              <a:buFont typeface="Arial" panose="020B0604020202020204" pitchFamily="34" charset="0"/>
              <a:buChar char="•"/>
            </a:pPr>
            <a:r>
              <a:rPr lang="en-US" dirty="0"/>
              <a:t>In many organizations the development lead isn’t burdened with the formal administrative management of employees, they are instead freed to focus their time on helping developers be successful</a:t>
            </a:r>
          </a:p>
        </p:txBody>
      </p:sp>
    </p:spTree>
    <p:extLst>
      <p:ext uri="{BB962C8B-B14F-4D97-AF65-F5344CB8AC3E}">
        <p14:creationId xmlns:p14="http://schemas.microsoft.com/office/powerpoint/2010/main" val="412895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Test Automation Lead</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14</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1" y="2413337"/>
            <a:ext cx="1113737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Software developer</a:t>
            </a:r>
          </a:p>
          <a:p>
            <a:pPr marL="285750" indent="-285750">
              <a:buFont typeface="Arial" panose="020B0604020202020204" pitchFamily="34" charset="0"/>
              <a:buChar char="•"/>
            </a:pPr>
            <a:r>
              <a:rPr lang="en-US" dirty="0"/>
              <a:t>Responsible for turning new requirements into code</a:t>
            </a:r>
          </a:p>
          <a:p>
            <a:pPr marL="285750" indent="-285750">
              <a:buFont typeface="Arial" panose="020B0604020202020204" pitchFamily="34" charset="0"/>
              <a:buChar char="•"/>
            </a:pPr>
            <a:r>
              <a:rPr lang="en-US" dirty="0"/>
              <a:t>Unit and build testing, deployment and ongoing monitoring</a:t>
            </a:r>
          </a:p>
          <a:p>
            <a:pPr marL="285750" indent="-285750">
              <a:buFont typeface="Arial" panose="020B0604020202020204" pitchFamily="34" charset="0"/>
              <a:buChar char="•"/>
            </a:pPr>
            <a:r>
              <a:rPr lang="en-US" dirty="0"/>
              <a:t>Look for processes that can be automated to increase reliability</a:t>
            </a:r>
          </a:p>
          <a:p>
            <a:pPr marL="285750" indent="-285750">
              <a:buFont typeface="Arial" panose="020B0604020202020204" pitchFamily="34" charset="0"/>
              <a:buChar char="•"/>
            </a:pPr>
            <a:r>
              <a:rPr lang="en-US" dirty="0"/>
              <a:t>Use software programs to test applications and minimize the chance of human error</a:t>
            </a:r>
          </a:p>
          <a:p>
            <a:pPr marL="285750" indent="-285750">
              <a:buFont typeface="Arial" panose="020B0604020202020204" pitchFamily="34" charset="0"/>
              <a:buChar char="•"/>
            </a:pPr>
            <a:r>
              <a:rPr lang="en-US" dirty="0"/>
              <a:t>Identify bugs and create ADO stories to fix them</a:t>
            </a:r>
          </a:p>
        </p:txBody>
      </p:sp>
    </p:spTree>
    <p:extLst>
      <p:ext uri="{BB962C8B-B14F-4D97-AF65-F5344CB8AC3E}">
        <p14:creationId xmlns:p14="http://schemas.microsoft.com/office/powerpoint/2010/main" val="335775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DevOps Lead</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15</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1" y="2460343"/>
            <a:ext cx="1113737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Handles the entire DevOps lifecycle</a:t>
            </a:r>
          </a:p>
          <a:p>
            <a:pPr marL="285750" indent="-285750">
              <a:buFont typeface="Arial" panose="020B0604020202020204" pitchFamily="34" charset="0"/>
              <a:buChar char="•"/>
            </a:pPr>
            <a:r>
              <a:rPr lang="en-US" dirty="0"/>
              <a:t>Design and develop scaling strategies, automation scripts, and solutions to implement, streamline and execute the software</a:t>
            </a:r>
          </a:p>
          <a:p>
            <a:pPr marL="285750" indent="-285750">
              <a:buFont typeface="Arial" panose="020B0604020202020204" pitchFamily="34" charset="0"/>
              <a:buChar char="•"/>
            </a:pPr>
            <a:r>
              <a:rPr lang="en-US" dirty="0"/>
              <a:t>Possess sound knowledge of various tools and technologies used by other team members</a:t>
            </a:r>
          </a:p>
          <a:p>
            <a:pPr marL="285750" indent="-285750">
              <a:buFont typeface="Arial" panose="020B0604020202020204" pitchFamily="34" charset="0"/>
              <a:buChar char="•"/>
            </a:pPr>
            <a:r>
              <a:rPr lang="en-US" dirty="0"/>
              <a:t>Liable for automating all the manual tasks for developing and deploying code and data to implement continuous deployment and continuous integration frameworks</a:t>
            </a:r>
          </a:p>
          <a:p>
            <a:pPr marL="285750" indent="-285750">
              <a:buFont typeface="Arial" panose="020B0604020202020204" pitchFamily="34" charset="0"/>
              <a:buChar char="•"/>
            </a:pPr>
            <a:r>
              <a:rPr lang="en-US" dirty="0"/>
              <a:t>Responsible for creating software deployment strategies</a:t>
            </a:r>
          </a:p>
          <a:p>
            <a:pPr marL="285750" indent="-285750">
              <a:buFont typeface="Arial" panose="020B0604020202020204" pitchFamily="34" charset="0"/>
              <a:buChar char="•"/>
            </a:pPr>
            <a:r>
              <a:rPr lang="en-US" dirty="0"/>
              <a:t>Stays abreast of industry trends and best practices by conducting research, tests and execute new techniques which can be reused and applied to the software development project</a:t>
            </a:r>
          </a:p>
          <a:p>
            <a:pPr marL="285750" indent="-285750">
              <a:buFont typeface="Arial" panose="020B0604020202020204" pitchFamily="34" charset="0"/>
              <a:buChar char="•"/>
            </a:pPr>
            <a:r>
              <a:rPr lang="en-US" dirty="0"/>
              <a:t>Develops self-service solutions for the engineering department to deliver software with excellent quality and speed</a:t>
            </a:r>
          </a:p>
        </p:txBody>
      </p:sp>
    </p:spTree>
    <p:extLst>
      <p:ext uri="{BB962C8B-B14F-4D97-AF65-F5344CB8AC3E}">
        <p14:creationId xmlns:p14="http://schemas.microsoft.com/office/powerpoint/2010/main" val="320830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The Path to Successful DevOps Transformation</a:t>
            </a:r>
          </a:p>
        </p:txBody>
      </p:sp>
    </p:spTree>
    <p:extLst>
      <p:ext uri="{BB962C8B-B14F-4D97-AF65-F5344CB8AC3E}">
        <p14:creationId xmlns:p14="http://schemas.microsoft.com/office/powerpoint/2010/main" val="94859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F1E865D-2ACD-492C-A226-76CA353EF7F1}"/>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0382" r="20382"/>
          <a:stretch>
            <a:fillRect/>
          </a:stretch>
        </p:blipFill>
        <p:spPr/>
      </p:pic>
      <p:sp>
        <p:nvSpPr>
          <p:cNvPr id="3" name="Slide Number Placeholder 2">
            <a:extLst>
              <a:ext uri="{FF2B5EF4-FFF2-40B4-BE49-F238E27FC236}">
                <a16:creationId xmlns:a16="http://schemas.microsoft.com/office/drawing/2014/main" id="{B0C731ED-B877-45C8-893D-E68065C9CF74}"/>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4" name="Content Placeholder 3">
            <a:extLst>
              <a:ext uri="{FF2B5EF4-FFF2-40B4-BE49-F238E27FC236}">
                <a16:creationId xmlns:a16="http://schemas.microsoft.com/office/drawing/2014/main" id="{A5BE9491-C11F-4AE1-A2D3-1C952ABFF42E}"/>
              </a:ext>
            </a:extLst>
          </p:cNvPr>
          <p:cNvSpPr>
            <a:spLocks noGrp="1"/>
          </p:cNvSpPr>
          <p:nvPr>
            <p:ph idx="1"/>
          </p:nvPr>
        </p:nvSpPr>
        <p:spPr>
          <a:xfrm>
            <a:off x="6095999" y="1877025"/>
            <a:ext cx="5453270" cy="4368938"/>
          </a:xfrm>
        </p:spPr>
        <p:txBody>
          <a:bodyPr/>
          <a:lstStyle/>
          <a:p>
            <a:pPr marL="0" indent="0">
              <a:buNone/>
            </a:pPr>
            <a:r>
              <a:rPr lang="en-US" sz="1800" dirty="0"/>
              <a:t>In unsuccessful DevOps initiatives the organization fails to realize that people are the most important component of the equation, these organizations often assign members to their new DevOps teams before they have fully understood and documented both the soft and technical skills required for a high-performing DevOps team. They fail to realize that not all personnel have the acumen or desire necessary for success in a highly fluid and collaborative environment.</a:t>
            </a:r>
          </a:p>
          <a:p>
            <a:pPr marL="0" indent="0">
              <a:buNone/>
            </a:pPr>
            <a:r>
              <a:rPr lang="en-US" sz="1800" dirty="0"/>
              <a:t>- Gerry </a:t>
            </a:r>
            <a:r>
              <a:rPr lang="en-US" sz="1800" dirty="0" err="1"/>
              <a:t>Leitao</a:t>
            </a:r>
            <a:r>
              <a:rPr lang="en-US" sz="1800" dirty="0"/>
              <a:t>, VP Capgemini North America</a:t>
            </a:r>
          </a:p>
        </p:txBody>
      </p:sp>
      <p:sp>
        <p:nvSpPr>
          <p:cNvPr id="5" name="Title 4">
            <a:extLst>
              <a:ext uri="{FF2B5EF4-FFF2-40B4-BE49-F238E27FC236}">
                <a16:creationId xmlns:a16="http://schemas.microsoft.com/office/drawing/2014/main" id="{FA3B3BB2-486F-4081-9851-FC6D5A7035E5}"/>
              </a:ext>
            </a:extLst>
          </p:cNvPr>
          <p:cNvSpPr>
            <a:spLocks noGrp="1"/>
          </p:cNvSpPr>
          <p:nvPr>
            <p:ph type="title"/>
          </p:nvPr>
        </p:nvSpPr>
        <p:spPr>
          <a:xfrm>
            <a:off x="6095999" y="400811"/>
            <a:ext cx="5897218" cy="1476214"/>
          </a:xfrm>
        </p:spPr>
        <p:txBody>
          <a:bodyPr/>
          <a:lstStyle/>
          <a:p>
            <a:r>
              <a:rPr lang="en-US" dirty="0"/>
              <a:t>Value &amp; understand our people</a:t>
            </a:r>
          </a:p>
        </p:txBody>
      </p:sp>
      <p:sp>
        <p:nvSpPr>
          <p:cNvPr id="8" name="TextBox 7">
            <a:extLst>
              <a:ext uri="{FF2B5EF4-FFF2-40B4-BE49-F238E27FC236}">
                <a16:creationId xmlns:a16="http://schemas.microsoft.com/office/drawing/2014/main" id="{DCD4FD85-EC5D-4BAA-843D-3CB7DC775CDB}"/>
              </a:ext>
            </a:extLst>
          </p:cNvPr>
          <p:cNvSpPr txBox="1"/>
          <p:nvPr/>
        </p:nvSpPr>
        <p:spPr>
          <a:xfrm>
            <a:off x="0" y="6858000"/>
            <a:ext cx="5416550" cy="230832"/>
          </a:xfrm>
          <a:prstGeom prst="rect">
            <a:avLst/>
          </a:prstGeom>
          <a:noFill/>
        </p:spPr>
        <p:txBody>
          <a:bodyPr wrap="square" rtlCol="0">
            <a:spAutoFit/>
          </a:bodyPr>
          <a:lstStyle/>
          <a:p>
            <a:r>
              <a:rPr lang="en-US" sz="900">
                <a:hlinkClick r:id="rId3" tooltip="https://en.wikipedia.org/wiki/Ontario_Highway_144"/>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533772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C45AB6E-7A8C-40AA-8E3A-665967649DE7}"/>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3673" r="23673"/>
          <a:stretch>
            <a:fillRect/>
          </a:stretch>
        </p:blipFill>
        <p:spPr/>
      </p:pic>
      <p:sp>
        <p:nvSpPr>
          <p:cNvPr id="3" name="Slide Number Placeholder 2">
            <a:extLst>
              <a:ext uri="{FF2B5EF4-FFF2-40B4-BE49-F238E27FC236}">
                <a16:creationId xmlns:a16="http://schemas.microsoft.com/office/drawing/2014/main" id="{B0C731ED-B877-45C8-893D-E68065C9CF74}"/>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4" name="Content Placeholder 3">
            <a:extLst>
              <a:ext uri="{FF2B5EF4-FFF2-40B4-BE49-F238E27FC236}">
                <a16:creationId xmlns:a16="http://schemas.microsoft.com/office/drawing/2014/main" id="{A5BE9491-C11F-4AE1-A2D3-1C952ABFF42E}"/>
              </a:ext>
            </a:extLst>
          </p:cNvPr>
          <p:cNvSpPr>
            <a:spLocks noGrp="1"/>
          </p:cNvSpPr>
          <p:nvPr>
            <p:ph idx="1"/>
          </p:nvPr>
        </p:nvSpPr>
        <p:spPr>
          <a:xfrm>
            <a:off x="6095999" y="1877025"/>
            <a:ext cx="5453270" cy="4368938"/>
          </a:xfrm>
        </p:spPr>
        <p:txBody>
          <a:bodyPr/>
          <a:lstStyle/>
          <a:p>
            <a:r>
              <a:rPr lang="en-US" dirty="0"/>
              <a:t>Culture of sharing, learning and experimentation</a:t>
            </a:r>
          </a:p>
          <a:p>
            <a:r>
              <a:rPr lang="en-US" dirty="0"/>
              <a:t>Open lines of communication</a:t>
            </a:r>
          </a:p>
          <a:p>
            <a:r>
              <a:rPr lang="en-US" dirty="0"/>
              <a:t>Highly collaborative</a:t>
            </a:r>
          </a:p>
          <a:p>
            <a:r>
              <a:rPr lang="en-US" dirty="0"/>
              <a:t>DevOps is a team sport and when things go wrong everyone steps in to make it right.</a:t>
            </a:r>
          </a:p>
          <a:p>
            <a:r>
              <a:rPr lang="en-US" dirty="0"/>
              <a:t>No one wants to look bad, if they know they’ll be shamed for making a mistake, they’ll shut down, and all your DevOps gains will be lost. </a:t>
            </a:r>
          </a:p>
          <a:p>
            <a:r>
              <a:rPr lang="en-US" dirty="0"/>
              <a:t>Create a culture that celebrates wins and forgives and forgets losses.</a:t>
            </a:r>
          </a:p>
        </p:txBody>
      </p:sp>
      <p:sp>
        <p:nvSpPr>
          <p:cNvPr id="5" name="Title 4">
            <a:extLst>
              <a:ext uri="{FF2B5EF4-FFF2-40B4-BE49-F238E27FC236}">
                <a16:creationId xmlns:a16="http://schemas.microsoft.com/office/drawing/2014/main" id="{FA3B3BB2-486F-4081-9851-FC6D5A7035E5}"/>
              </a:ext>
            </a:extLst>
          </p:cNvPr>
          <p:cNvSpPr>
            <a:spLocks noGrp="1"/>
          </p:cNvSpPr>
          <p:nvPr>
            <p:ph type="title"/>
          </p:nvPr>
        </p:nvSpPr>
        <p:spPr>
          <a:xfrm>
            <a:off x="6095999" y="400811"/>
            <a:ext cx="5897218" cy="1476214"/>
          </a:xfrm>
        </p:spPr>
        <p:txBody>
          <a:bodyPr/>
          <a:lstStyle/>
          <a:p>
            <a:r>
              <a:rPr lang="en-US" dirty="0"/>
              <a:t>Teamwork makes the dream work</a:t>
            </a:r>
          </a:p>
        </p:txBody>
      </p:sp>
      <p:sp>
        <p:nvSpPr>
          <p:cNvPr id="8" name="TextBox 7">
            <a:extLst>
              <a:ext uri="{FF2B5EF4-FFF2-40B4-BE49-F238E27FC236}">
                <a16:creationId xmlns:a16="http://schemas.microsoft.com/office/drawing/2014/main" id="{B692041E-226D-4ACF-BEB8-EEC5B87417B1}"/>
              </a:ext>
            </a:extLst>
          </p:cNvPr>
          <p:cNvSpPr txBox="1"/>
          <p:nvPr/>
        </p:nvSpPr>
        <p:spPr>
          <a:xfrm>
            <a:off x="0" y="6858000"/>
            <a:ext cx="5416550" cy="230832"/>
          </a:xfrm>
          <a:prstGeom prst="rect">
            <a:avLst/>
          </a:prstGeom>
          <a:noFill/>
        </p:spPr>
        <p:txBody>
          <a:bodyPr wrap="square" rtlCol="0">
            <a:spAutoFit/>
          </a:bodyPr>
          <a:lstStyle/>
          <a:p>
            <a:r>
              <a:rPr lang="en-US" sz="900">
                <a:hlinkClick r:id="rId3" tooltip="https://commons.wikimedia.org/wiki/File:Mountain_climbers.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591565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19" y="2078875"/>
            <a:ext cx="4480449" cy="3798888"/>
          </a:xfrm>
        </p:spPr>
        <p:txBody>
          <a:bodyPr/>
          <a:lstStyle/>
          <a:p>
            <a:r>
              <a:rPr lang="en-US" dirty="0"/>
              <a:t>WHAT IS DEVOPS?</a:t>
            </a:r>
          </a:p>
          <a:p>
            <a:r>
              <a:rPr lang="en-US" dirty="0"/>
              <a:t>DEVOPS TRANSFORMATION ROLES</a:t>
            </a:r>
          </a:p>
          <a:p>
            <a:r>
              <a:rPr lang="en-US" dirty="0"/>
              <a:t>DEVOPS TRANSFORMATION GOAL</a:t>
            </a:r>
          </a:p>
          <a:p>
            <a:r>
              <a:rPr lang="en-US" dirty="0"/>
              <a:t>DEFINE SPECIFIC DEVOPS ROLES</a:t>
            </a:r>
          </a:p>
          <a:p>
            <a:r>
              <a:rPr lang="en-US" dirty="0"/>
              <a:t>THE PATH TO SUCCESS</a:t>
            </a:r>
          </a:p>
          <a:p>
            <a:r>
              <a:rPr lang="en-US" dirty="0"/>
              <a:t>NEXT STEPS</a:t>
            </a:r>
          </a:p>
          <a:p>
            <a:r>
              <a:rPr lang="en-US" dirty="0"/>
              <a:t>QUESTIONS</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20</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60103" y="2321843"/>
            <a:ext cx="1113737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Weekly standup/touch base with the Kernel Team and Transformational Leaders</a:t>
            </a:r>
          </a:p>
          <a:p>
            <a:pPr marL="285750" indent="-285750">
              <a:buFont typeface="Arial" panose="020B0604020202020204" pitchFamily="34" charset="0"/>
              <a:buChar char="•"/>
            </a:pPr>
            <a:r>
              <a:rPr lang="en-US" dirty="0"/>
              <a:t>Ensure we’re communicating and understanding each other’s processes</a:t>
            </a:r>
          </a:p>
          <a:p>
            <a:pPr marL="285750" indent="-285750">
              <a:buFont typeface="Arial" panose="020B0604020202020204" pitchFamily="34" charset="0"/>
              <a:buChar char="•"/>
            </a:pPr>
            <a:r>
              <a:rPr lang="en-US" dirty="0"/>
              <a:t>Determine if there’s anything needed to support each other as we progress</a:t>
            </a:r>
          </a:p>
          <a:p>
            <a:pPr marL="285750" indent="-285750">
              <a:buFont typeface="Arial" panose="020B0604020202020204" pitchFamily="34" charset="0"/>
              <a:buChar char="•"/>
            </a:pPr>
            <a:r>
              <a:rPr lang="en-US" dirty="0"/>
              <a:t>Shouldn’t be strictly focused on technical aspects but more on processes, procedures and project requirements</a:t>
            </a:r>
          </a:p>
          <a:p>
            <a:pPr marL="285750" indent="-285750">
              <a:buFont typeface="Arial" panose="020B0604020202020204" pitchFamily="34" charset="0"/>
              <a:buChar char="•"/>
            </a:pPr>
            <a:r>
              <a:rPr lang="en-US" dirty="0"/>
              <a:t>Focus on roadblocks, needed training, budgeting, and capacity across our teams</a:t>
            </a:r>
          </a:p>
          <a:p>
            <a:pPr marL="285750" indent="-285750">
              <a:buFont typeface="Arial" panose="020B0604020202020204" pitchFamily="34" charset="0"/>
              <a:buChar char="•"/>
            </a:pPr>
            <a:r>
              <a:rPr lang="en-US" dirty="0"/>
              <a:t>Ensure that we prevent any disconnect from the reality of our work</a:t>
            </a:r>
          </a:p>
          <a:p>
            <a:pPr marL="285750" indent="-285750">
              <a:buFont typeface="Arial" panose="020B0604020202020204" pitchFamily="34" charset="0"/>
              <a:buChar char="•"/>
            </a:pPr>
            <a:r>
              <a:rPr lang="en-US" dirty="0"/>
              <a:t>Create Network DevOps Lead communication pathways:</a:t>
            </a:r>
          </a:p>
          <a:p>
            <a:pPr marL="742950" lvl="1" indent="-285750">
              <a:buFont typeface="Arial" panose="020B0604020202020204" pitchFamily="34" charset="0"/>
              <a:buChar char="•"/>
            </a:pPr>
            <a:r>
              <a:rPr lang="en-US" dirty="0"/>
              <a:t>Email DL</a:t>
            </a:r>
          </a:p>
          <a:p>
            <a:pPr marL="1200150" lvl="2" indent="-285750">
              <a:buFont typeface="Arial" panose="020B0604020202020204" pitchFamily="34" charset="0"/>
              <a:buChar char="•"/>
            </a:pPr>
            <a:r>
              <a:rPr lang="en-US" dirty="0"/>
              <a:t>Membership would mirror our current ADO PR approval group: “Network Cloud Leads”</a:t>
            </a:r>
          </a:p>
          <a:p>
            <a:pPr marL="1200150" lvl="2" indent="-285750">
              <a:buFont typeface="Arial" panose="020B0604020202020204" pitchFamily="34" charset="0"/>
              <a:buChar char="•"/>
            </a:pPr>
            <a:r>
              <a:rPr lang="en-US" dirty="0"/>
              <a:t>Add new members as we progress with our DevOps transformation</a:t>
            </a:r>
          </a:p>
          <a:p>
            <a:pPr marL="285750" indent="-285750">
              <a:buFont typeface="Arial" panose="020B0604020202020204" pitchFamily="34" charset="0"/>
              <a:buChar char="•"/>
            </a:pPr>
            <a:r>
              <a:rPr lang="en-US" dirty="0"/>
              <a:t>Teams channel for questions</a:t>
            </a:r>
          </a:p>
          <a:p>
            <a:pPr marL="285750" indent="-285750">
              <a:buFont typeface="Arial" panose="020B0604020202020204" pitchFamily="34" charset="0"/>
              <a:buChar char="•"/>
            </a:pPr>
            <a:r>
              <a:rPr lang="en-US" dirty="0"/>
              <a:t>ServiceNow group</a:t>
            </a:r>
          </a:p>
        </p:txBody>
      </p:sp>
    </p:spTree>
    <p:extLst>
      <p:ext uri="{BB962C8B-B14F-4D97-AF65-F5344CB8AC3E}">
        <p14:creationId xmlns:p14="http://schemas.microsoft.com/office/powerpoint/2010/main" val="2388325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Questions?</a:t>
            </a:r>
          </a:p>
        </p:txBody>
      </p:sp>
    </p:spTree>
    <p:extLst>
      <p:ext uri="{BB962C8B-B14F-4D97-AF65-F5344CB8AC3E}">
        <p14:creationId xmlns:p14="http://schemas.microsoft.com/office/powerpoint/2010/main" val="1006864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sources</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22</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633865" y="2460343"/>
            <a:ext cx="1113737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4 roles of DevOps leadership - Anton Weiss </a:t>
            </a:r>
            <a:r>
              <a:rPr lang="en-US" dirty="0">
                <a:hlinkClick r:id="rId2"/>
              </a:rPr>
              <a:t>https://jaxenter.com/4-roles-devops-leadership-134912.html</a:t>
            </a:r>
            <a:r>
              <a:rPr lang="en-US" dirty="0"/>
              <a:t> </a:t>
            </a:r>
          </a:p>
          <a:p>
            <a:pPr marL="285750" indent="-285750">
              <a:buFont typeface="Arial" panose="020B0604020202020204" pitchFamily="34" charset="0"/>
              <a:buChar char="•"/>
            </a:pPr>
            <a:r>
              <a:rPr lang="en-US" dirty="0"/>
              <a:t>What is DevOps: Get an in-depth Understanding of DevOps </a:t>
            </a:r>
            <a:r>
              <a:rPr lang="en-US" dirty="0">
                <a:hlinkClick r:id="rId3"/>
              </a:rPr>
              <a:t>https://www.simplilearn.com/tutorials/devops-tutorial/what-is-devops</a:t>
            </a:r>
            <a:r>
              <a:rPr lang="en-US" dirty="0"/>
              <a:t> </a:t>
            </a:r>
          </a:p>
          <a:p>
            <a:pPr marL="285750" indent="-285750">
              <a:buFont typeface="Arial" panose="020B0604020202020204" pitchFamily="34" charset="0"/>
              <a:buChar char="•"/>
            </a:pPr>
            <a:r>
              <a:rPr lang="en-US" dirty="0"/>
              <a:t>How to Build DevOps Culture: A Guide for CXOs </a:t>
            </a:r>
            <a:r>
              <a:rPr lang="en-US" dirty="0">
                <a:hlinkClick r:id="rId4"/>
              </a:rPr>
              <a:t>https://www.netsolutions.com/insights/how-to-build-devops-culture/</a:t>
            </a:r>
            <a:r>
              <a:rPr lang="en-US" dirty="0"/>
              <a:t>  </a:t>
            </a:r>
          </a:p>
          <a:p>
            <a:pPr marL="285750" indent="-285750">
              <a:buFont typeface="Arial" panose="020B0604020202020204" pitchFamily="34" charset="0"/>
              <a:buChar char="•"/>
            </a:pPr>
            <a:r>
              <a:rPr lang="en-US" dirty="0"/>
              <a:t>Anatomy of a Software Development Role: Development Lead | Developer.com </a:t>
            </a:r>
            <a:r>
              <a:rPr lang="en-US" dirty="0">
                <a:hlinkClick r:id="rId5"/>
              </a:rPr>
              <a:t>https://www.developer.com/project-management/anatomy-of-a-software-development-role-development-lead/</a:t>
            </a:r>
            <a:r>
              <a:rPr lang="en-US" dirty="0"/>
              <a:t>  </a:t>
            </a:r>
          </a:p>
          <a:p>
            <a:pPr marL="285750" indent="-285750">
              <a:buFont typeface="Arial" panose="020B0604020202020204" pitchFamily="34" charset="0"/>
              <a:buChar char="•"/>
            </a:pPr>
            <a:r>
              <a:rPr lang="en-US" dirty="0"/>
              <a:t>DevOps Lead Engineer Job roles and responsibilities </a:t>
            </a:r>
            <a:r>
              <a:rPr lang="en-US" dirty="0">
                <a:hlinkClick r:id="rId6"/>
              </a:rPr>
              <a:t>https://www.invensislearning.com/blog/devops-lead-engineer-job-roles-responsibilities/</a:t>
            </a:r>
            <a:r>
              <a:rPr lang="en-US" dirty="0"/>
              <a:t> </a:t>
            </a:r>
          </a:p>
          <a:p>
            <a:pPr marL="285750" indent="-285750">
              <a:buFont typeface="Arial" panose="020B0604020202020204" pitchFamily="34" charset="0"/>
              <a:buChar char="•"/>
            </a:pPr>
            <a:r>
              <a:rPr lang="en-US" dirty="0"/>
              <a:t>7 key DevOps roles organizations need for a successful transition </a:t>
            </a:r>
            <a:r>
              <a:rPr lang="en-US" dirty="0">
                <a:hlinkClick r:id="rId7"/>
              </a:rPr>
              <a:t>https://techbeacon.com/devops/7-devops-roles-you-need-succeed</a:t>
            </a:r>
            <a:r>
              <a:rPr lang="en-US" dirty="0"/>
              <a:t>   </a:t>
            </a:r>
          </a:p>
        </p:txBody>
      </p:sp>
    </p:spTree>
    <p:extLst>
      <p:ext uri="{BB962C8B-B14F-4D97-AF65-F5344CB8AC3E}">
        <p14:creationId xmlns:p14="http://schemas.microsoft.com/office/powerpoint/2010/main" val="3855532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a:extLst>
              <a:ext uri="{837473B0-CC2E-450A-ABE3-18F120FF3D39}">
                <a1611:picAttrSrcUrl xmlns:a1611="http://schemas.microsoft.com/office/drawing/2016/11/main" r:id="rId7"/>
              </a:ext>
            </a:extLst>
          </a:blip>
          <a:srcRect/>
          <a:stretch/>
        </p:blipFill>
        <p:spPr>
          <a:xfrm>
            <a:off x="5667390" y="3100255"/>
            <a:ext cx="730250" cy="730250"/>
          </a:xfrm>
        </p:spPr>
      </p:pic>
      <p:pic>
        <p:nvPicPr>
          <p:cNvPr id="28" name="Online Image Placeholder 27">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a:extLst>
              <a:ext uri="{837473B0-CC2E-450A-ABE3-18F120FF3D39}">
                <a1611:picAttrSrcUrl xmlns:a1611="http://schemas.microsoft.com/office/drawing/2016/11/main" r:id="rId9"/>
              </a:ext>
            </a:extLst>
          </a:blip>
          <a:srcRect/>
          <a:stretch/>
        </p:blipFill>
        <p:spPr>
          <a:xfrm>
            <a:off x="9578742" y="3098985"/>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JENNA SPRATTLER</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err="1">
                <a:hlinkClick r:id="rId10">
                  <a:extLst>
                    <a:ext uri="{A12FA001-AC4F-418D-AE19-62706E023703}">
                      <ahyp:hlinkClr xmlns:ahyp="http://schemas.microsoft.com/office/drawing/2018/hyperlinkcolor" val="tx"/>
                    </a:ext>
                  </a:extLst>
                </a:hlinkClick>
              </a:rPr>
              <a:t>jennasprattler</a:t>
            </a:r>
            <a:endParaRPr lang="en-US" dirty="0"/>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err="1">
                <a:hlinkClick r:id="rId11">
                  <a:extLst>
                    <a:ext uri="{A12FA001-AC4F-418D-AE19-62706E023703}">
                      <ahyp:hlinkClr xmlns:ahyp="http://schemas.microsoft.com/office/drawing/2018/hyperlinkcolor" val="tx"/>
                    </a:ext>
                  </a:extLst>
                </a:hlinkClick>
              </a:rPr>
              <a:t>jksprattler</a:t>
            </a:r>
            <a:endParaRPr lang="en-US" dirty="0"/>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t>WWW.JENNASPRATTLER.COM</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nchor="ctr"/>
          <a:lstStyle/>
          <a:p>
            <a:r>
              <a:rPr lang="en-US" sz="5400" dirty="0"/>
              <a:t>What is DevOps?</a:t>
            </a:r>
          </a:p>
        </p:txBody>
      </p:sp>
    </p:spTree>
    <p:extLst>
      <p:ext uri="{BB962C8B-B14F-4D97-AF65-F5344CB8AC3E}">
        <p14:creationId xmlns:p14="http://schemas.microsoft.com/office/powerpoint/2010/main" val="839779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What is </a:t>
            </a:r>
            <a:r>
              <a:rPr lang="en-US" dirty="0" err="1"/>
              <a:t>devops</a:t>
            </a:r>
            <a:r>
              <a:rPr lang="en-US" dirty="0"/>
              <a:t>?</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153663" y="1544909"/>
            <a:ext cx="4646246" cy="3757113"/>
          </a:xfrm>
        </p:spPr>
        <p:txBody>
          <a:bodyPr>
            <a:noAutofit/>
          </a:bodyPr>
          <a:lstStyle/>
          <a:p>
            <a:r>
              <a:rPr lang="en-US" dirty="0"/>
              <a:t>DevOps brings together the </a:t>
            </a:r>
            <a:r>
              <a:rPr lang="en-US" b="1" dirty="0"/>
              <a:t>development</a:t>
            </a:r>
            <a:r>
              <a:rPr lang="en-US" dirty="0"/>
              <a:t> and </a:t>
            </a:r>
            <a:r>
              <a:rPr lang="en-US" b="1" dirty="0"/>
              <a:t>operations</a:t>
            </a:r>
            <a:r>
              <a:rPr lang="en-US" dirty="0"/>
              <a:t> groups for a faster, more accurate, and more responsive software delivery experience. </a:t>
            </a:r>
          </a:p>
          <a:p>
            <a:r>
              <a:rPr lang="en-US" dirty="0"/>
              <a:t>Success relies heavily on collaboration between all team members involved in a particular project. </a:t>
            </a:r>
          </a:p>
          <a:p>
            <a:r>
              <a:rPr lang="en-US" dirty="0"/>
              <a:t>The DevOps approach encourages more collaboration between the </a:t>
            </a:r>
            <a:r>
              <a:rPr lang="en-US" b="1" dirty="0"/>
              <a:t>operations</a:t>
            </a:r>
            <a:r>
              <a:rPr lang="en-US" dirty="0"/>
              <a:t> and </a:t>
            </a:r>
            <a:r>
              <a:rPr lang="en-US" b="1" dirty="0"/>
              <a:t>development</a:t>
            </a:r>
            <a:r>
              <a:rPr lang="en-US" dirty="0"/>
              <a:t> teams, ensuring everyone’s objectives are more aligned.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7" name="Picture Placeholder 6">
            <a:extLst>
              <a:ext uri="{FF2B5EF4-FFF2-40B4-BE49-F238E27FC236}">
                <a16:creationId xmlns:a16="http://schemas.microsoft.com/office/drawing/2014/main" id="{D9AA0F46-E61D-434B-B6D8-208874CC4661}"/>
              </a:ext>
            </a:extLst>
          </p:cNvPr>
          <p:cNvSpPr>
            <a:spLocks noGrp="1"/>
          </p:cNvSpPr>
          <p:nvPr>
            <p:ph type="pic" sz="quarter" idx="14"/>
          </p:nvPr>
        </p:nvSpPr>
        <p:spPr>
          <a:xfrm>
            <a:off x="0" y="0"/>
            <a:ext cx="5807676" cy="6846932"/>
          </a:xfrm>
        </p:spPr>
      </p:sp>
      <p:pic>
        <p:nvPicPr>
          <p:cNvPr id="11" name="Picture 10" descr="Diagram&#10;&#10;Description automatically generated">
            <a:extLst>
              <a:ext uri="{FF2B5EF4-FFF2-40B4-BE49-F238E27FC236}">
                <a16:creationId xmlns:a16="http://schemas.microsoft.com/office/drawing/2014/main" id="{B62E77BB-9AF4-4A04-9B37-6BE8435C1A3A}"/>
              </a:ext>
            </a:extLst>
          </p:cNvPr>
          <p:cNvPicPr>
            <a:picLocks noChangeAspect="1"/>
          </p:cNvPicPr>
          <p:nvPr/>
        </p:nvPicPr>
        <p:blipFill>
          <a:blip r:embed="rId3"/>
          <a:stretch>
            <a:fillRect/>
          </a:stretch>
        </p:blipFill>
        <p:spPr>
          <a:xfrm>
            <a:off x="163019" y="1711884"/>
            <a:ext cx="5481637" cy="3032638"/>
          </a:xfrm>
          <a:prstGeom prst="rect">
            <a:avLst/>
          </a:prstGeom>
          <a:noFill/>
        </p:spPr>
      </p:pic>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612036"/>
            <a:ext cx="5897218" cy="1521563"/>
          </a:xfrm>
        </p:spPr>
        <p:txBody>
          <a:bodyPr/>
          <a:lstStyle/>
          <a:p>
            <a:r>
              <a:rPr lang="en-US" dirty="0"/>
              <a:t>What does development in </a:t>
            </a:r>
            <a:r>
              <a:rPr lang="en-US" dirty="0" err="1"/>
              <a:t>devops</a:t>
            </a:r>
            <a:r>
              <a:rPr lang="en-US" dirty="0"/>
              <a:t> mean?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488850"/>
            <a:ext cx="4646246" cy="3757113"/>
          </a:xfrm>
        </p:spPr>
        <p:txBody>
          <a:bodyPr>
            <a:noAutofit/>
          </a:bodyPr>
          <a:lstStyle/>
          <a:p>
            <a:pPr marL="0" indent="0">
              <a:buNone/>
            </a:pPr>
            <a:r>
              <a:rPr lang="en-US" dirty="0"/>
              <a:t>Primary objective is to convert ideas into a product that solves end-users’ problems. </a:t>
            </a:r>
          </a:p>
          <a:p>
            <a:pPr marL="342900" indent="-342900">
              <a:buFont typeface="Arial" panose="020B0604020202020204" pitchFamily="34" charset="0"/>
              <a:buChar char="•"/>
            </a:pPr>
            <a:r>
              <a:rPr lang="en-US" dirty="0"/>
              <a:t>Requirements gathering</a:t>
            </a:r>
          </a:p>
          <a:p>
            <a:pPr marL="342900" indent="-342900">
              <a:buFont typeface="Arial" panose="020B0604020202020204" pitchFamily="34" charset="0"/>
              <a:buChar char="•"/>
            </a:pPr>
            <a:r>
              <a:rPr lang="en-US" dirty="0"/>
              <a:t>Design</a:t>
            </a:r>
          </a:p>
          <a:p>
            <a:pPr marL="342900" indent="-342900">
              <a:buFont typeface="Arial" panose="020B0604020202020204" pitchFamily="34" charset="0"/>
              <a:buChar char="•"/>
            </a:pPr>
            <a:r>
              <a:rPr lang="en-US" dirty="0"/>
              <a:t>Development</a:t>
            </a:r>
          </a:p>
          <a:p>
            <a:pPr marL="342900" indent="-342900">
              <a:buFont typeface="Arial" panose="020B0604020202020204" pitchFamily="34" charset="0"/>
              <a:buChar char="•"/>
            </a:pPr>
            <a:r>
              <a:rPr lang="en-US" dirty="0"/>
              <a:t>Testing</a:t>
            </a:r>
          </a:p>
          <a:p>
            <a:pPr marL="342900" indent="-342900">
              <a:buFont typeface="Arial" panose="020B0604020202020204" pitchFamily="34" charset="0"/>
              <a:buChar char="•"/>
            </a:pPr>
            <a:r>
              <a:rPr lang="en-US" dirty="0"/>
              <a:t>Product Backlog refinement</a:t>
            </a:r>
          </a:p>
          <a:p>
            <a:pPr marL="342900" indent="-342900">
              <a:buFont typeface="Arial" panose="020B0604020202020204" pitchFamily="34" charset="0"/>
              <a:buChar char="•"/>
            </a:pPr>
            <a:r>
              <a:rPr lang="en-US" dirty="0"/>
              <a:t>Ensuring continuous delivery</a:t>
            </a:r>
          </a:p>
          <a:p>
            <a:pPr marL="0" indent="0">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7" name="Picture Placeholder 6">
            <a:extLst>
              <a:ext uri="{FF2B5EF4-FFF2-40B4-BE49-F238E27FC236}">
                <a16:creationId xmlns:a16="http://schemas.microsoft.com/office/drawing/2014/main" id="{D9AA0F46-E61D-434B-B6D8-208874CC4661}"/>
              </a:ext>
            </a:extLst>
          </p:cNvPr>
          <p:cNvSpPr>
            <a:spLocks noGrp="1"/>
          </p:cNvSpPr>
          <p:nvPr>
            <p:ph type="pic" sz="quarter" idx="14"/>
          </p:nvPr>
        </p:nvSpPr>
        <p:spPr>
          <a:xfrm>
            <a:off x="0" y="0"/>
            <a:ext cx="5807676" cy="6846932"/>
          </a:xfrm>
        </p:spPr>
      </p:sp>
      <p:pic>
        <p:nvPicPr>
          <p:cNvPr id="11" name="Picture 10" descr="Diagram&#10;&#10;Description automatically generated">
            <a:extLst>
              <a:ext uri="{FF2B5EF4-FFF2-40B4-BE49-F238E27FC236}">
                <a16:creationId xmlns:a16="http://schemas.microsoft.com/office/drawing/2014/main" id="{B62E77BB-9AF4-4A04-9B37-6BE8435C1A3A}"/>
              </a:ext>
            </a:extLst>
          </p:cNvPr>
          <p:cNvPicPr>
            <a:picLocks noChangeAspect="1"/>
          </p:cNvPicPr>
          <p:nvPr/>
        </p:nvPicPr>
        <p:blipFill>
          <a:blip r:embed="rId3"/>
          <a:stretch>
            <a:fillRect/>
          </a:stretch>
        </p:blipFill>
        <p:spPr>
          <a:xfrm>
            <a:off x="163019" y="1711884"/>
            <a:ext cx="5481637" cy="3032638"/>
          </a:xfrm>
          <a:prstGeom prst="rect">
            <a:avLst/>
          </a:prstGeom>
          <a:noFill/>
        </p:spPr>
      </p:pic>
    </p:spTree>
    <p:extLst>
      <p:ext uri="{BB962C8B-B14F-4D97-AF65-F5344CB8AC3E}">
        <p14:creationId xmlns:p14="http://schemas.microsoft.com/office/powerpoint/2010/main" val="320635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612036"/>
            <a:ext cx="5897218" cy="1496849"/>
          </a:xfrm>
        </p:spPr>
        <p:txBody>
          <a:bodyPr/>
          <a:lstStyle/>
          <a:p>
            <a:r>
              <a:rPr lang="en-US" dirty="0"/>
              <a:t>What does ops in </a:t>
            </a:r>
            <a:r>
              <a:rPr lang="en-US" dirty="0" err="1"/>
              <a:t>devops</a:t>
            </a:r>
            <a:r>
              <a:rPr lang="en-US" dirty="0"/>
              <a:t> mean?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8" y="2488851"/>
            <a:ext cx="5453271" cy="3757113"/>
          </a:xfrm>
        </p:spPr>
        <p:txBody>
          <a:bodyPr>
            <a:noAutofit/>
          </a:bodyPr>
          <a:lstStyle/>
          <a:p>
            <a:pPr marL="0" indent="0">
              <a:buNone/>
            </a:pPr>
            <a:r>
              <a:rPr lang="en-US" dirty="0"/>
              <a:t>Primary objective is to deploy the product and manage it throughout the product’s life.</a:t>
            </a:r>
          </a:p>
          <a:p>
            <a:pPr marL="342900" indent="-342900">
              <a:buFont typeface="Arial" panose="020B0604020202020204" pitchFamily="34" charset="0"/>
              <a:buChar char="•"/>
            </a:pPr>
            <a:r>
              <a:rPr lang="en-US" dirty="0"/>
              <a:t>Configuration management of network gear</a:t>
            </a:r>
          </a:p>
          <a:p>
            <a:pPr marL="342900" indent="-342900">
              <a:buFont typeface="Arial" panose="020B0604020202020204" pitchFamily="34" charset="0"/>
              <a:buChar char="•"/>
            </a:pPr>
            <a:r>
              <a:rPr lang="en-US" dirty="0"/>
              <a:t>Managing outages</a:t>
            </a:r>
          </a:p>
          <a:p>
            <a:pPr marL="342900" indent="-342900">
              <a:buFont typeface="Arial" panose="020B0604020202020204" pitchFamily="34" charset="0"/>
              <a:buChar char="•"/>
            </a:pPr>
            <a:r>
              <a:rPr lang="en-US" dirty="0"/>
              <a:t>Managing backups and security</a:t>
            </a:r>
          </a:p>
          <a:p>
            <a:pPr marL="342900" indent="-342900">
              <a:buFont typeface="Arial" panose="020B0604020202020204" pitchFamily="34" charset="0"/>
              <a:buChar char="•"/>
            </a:pPr>
            <a:r>
              <a:rPr lang="en-US" dirty="0"/>
              <a:t>Deployment and maintenance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7" name="Picture Placeholder 6">
            <a:extLst>
              <a:ext uri="{FF2B5EF4-FFF2-40B4-BE49-F238E27FC236}">
                <a16:creationId xmlns:a16="http://schemas.microsoft.com/office/drawing/2014/main" id="{D9AA0F46-E61D-434B-B6D8-208874CC4661}"/>
              </a:ext>
            </a:extLst>
          </p:cNvPr>
          <p:cNvSpPr>
            <a:spLocks noGrp="1"/>
          </p:cNvSpPr>
          <p:nvPr>
            <p:ph type="pic" sz="quarter" idx="14"/>
          </p:nvPr>
        </p:nvSpPr>
        <p:spPr>
          <a:xfrm>
            <a:off x="0" y="0"/>
            <a:ext cx="5807676" cy="6846932"/>
          </a:xfrm>
        </p:spPr>
      </p:sp>
      <p:pic>
        <p:nvPicPr>
          <p:cNvPr id="11" name="Picture 10" descr="Diagram&#10;&#10;Description automatically generated">
            <a:extLst>
              <a:ext uri="{FF2B5EF4-FFF2-40B4-BE49-F238E27FC236}">
                <a16:creationId xmlns:a16="http://schemas.microsoft.com/office/drawing/2014/main" id="{B62E77BB-9AF4-4A04-9B37-6BE8435C1A3A}"/>
              </a:ext>
            </a:extLst>
          </p:cNvPr>
          <p:cNvPicPr>
            <a:picLocks noChangeAspect="1"/>
          </p:cNvPicPr>
          <p:nvPr/>
        </p:nvPicPr>
        <p:blipFill>
          <a:blip r:embed="rId3"/>
          <a:stretch>
            <a:fillRect/>
          </a:stretch>
        </p:blipFill>
        <p:spPr>
          <a:xfrm>
            <a:off x="163019" y="1711884"/>
            <a:ext cx="5481637" cy="3032638"/>
          </a:xfrm>
          <a:prstGeom prst="rect">
            <a:avLst/>
          </a:prstGeom>
          <a:noFill/>
        </p:spPr>
      </p:pic>
    </p:spTree>
    <p:extLst>
      <p:ext uri="{BB962C8B-B14F-4D97-AF65-F5344CB8AC3E}">
        <p14:creationId xmlns:p14="http://schemas.microsoft.com/office/powerpoint/2010/main" val="188840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1569719"/>
            <a:ext cx="8892682" cy="2651443"/>
          </a:xfrm>
        </p:spPr>
        <p:txBody>
          <a:bodyPr anchor="ctr"/>
          <a:lstStyle/>
          <a:p>
            <a:r>
              <a:rPr lang="en-US" sz="5400" dirty="0"/>
              <a:t>Transformational Leadership &amp; The Kernel Team</a:t>
            </a:r>
          </a:p>
        </p:txBody>
      </p:sp>
    </p:spTree>
    <p:extLst>
      <p:ext uri="{BB962C8B-B14F-4D97-AF65-F5344CB8AC3E}">
        <p14:creationId xmlns:p14="http://schemas.microsoft.com/office/powerpoint/2010/main" val="995628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Transformational leadership</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8</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2" y="1927653"/>
            <a:ext cx="8443784" cy="4247317"/>
          </a:xfrm>
          <a:prstGeom prst="rect">
            <a:avLst/>
          </a:prstGeom>
          <a:noFill/>
        </p:spPr>
        <p:txBody>
          <a:bodyPr wrap="square" rtlCol="0">
            <a:spAutoFit/>
          </a:bodyPr>
          <a:lstStyle/>
          <a:p>
            <a:r>
              <a:rPr lang="en-US" dirty="0"/>
              <a:t>Who they are</a:t>
            </a:r>
          </a:p>
          <a:p>
            <a:pPr marL="285750" indent="-285750">
              <a:buFont typeface="Arial" panose="020B0604020202020204" pitchFamily="34" charset="0"/>
              <a:buChar char="•"/>
            </a:pPr>
            <a:r>
              <a:rPr lang="en-US" dirty="0"/>
              <a:t>Managers focused on the growth of their employees and teams</a:t>
            </a:r>
          </a:p>
          <a:p>
            <a:pPr marL="285750" indent="-285750">
              <a:buFont typeface="Arial" panose="020B0604020202020204" pitchFamily="34" charset="0"/>
              <a:buChar char="•"/>
            </a:pPr>
            <a:r>
              <a:rPr lang="en-US" dirty="0"/>
              <a:t>Create a vision of a better path forward for our organization</a:t>
            </a:r>
          </a:p>
          <a:p>
            <a:pPr marL="285750" indent="-285750">
              <a:buFont typeface="Arial" panose="020B0604020202020204" pitchFamily="34" charset="0"/>
              <a:buChar char="•"/>
            </a:pPr>
            <a:r>
              <a:rPr lang="en-US" dirty="0"/>
              <a:t>Inspire and Motivate their employees and teams</a:t>
            </a:r>
          </a:p>
          <a:p>
            <a:pPr marL="285750" indent="-285750">
              <a:buFont typeface="Arial" panose="020B0604020202020204" pitchFamily="34" charset="0"/>
              <a:buChar char="•"/>
            </a:pPr>
            <a:r>
              <a:rPr lang="en-US" dirty="0"/>
              <a:t>Reformers who can explain the why behind DevOps</a:t>
            </a:r>
          </a:p>
          <a:p>
            <a:pPr marL="285750" indent="-285750">
              <a:buFont typeface="Arial" panose="020B0604020202020204" pitchFamily="34" charset="0"/>
              <a:buChar char="•"/>
            </a:pPr>
            <a:r>
              <a:rPr lang="en-US" dirty="0"/>
              <a:t>DevOps culture builders</a:t>
            </a:r>
          </a:p>
          <a:p>
            <a:endParaRPr lang="en-US" dirty="0"/>
          </a:p>
          <a:p>
            <a:r>
              <a:rPr lang="en-US" dirty="0"/>
              <a:t>Responsibilities</a:t>
            </a:r>
          </a:p>
          <a:p>
            <a:pPr marL="285750" indent="-285750">
              <a:buFont typeface="Arial" panose="020B0604020202020204" pitchFamily="34" charset="0"/>
              <a:buChar char="•"/>
            </a:pPr>
            <a:r>
              <a:rPr lang="en-US" dirty="0"/>
              <a:t>Budgeting</a:t>
            </a:r>
          </a:p>
          <a:p>
            <a:pPr marL="285750" indent="-285750">
              <a:buFont typeface="Arial" panose="020B0604020202020204" pitchFamily="34" charset="0"/>
              <a:buChar char="•"/>
            </a:pPr>
            <a:r>
              <a:rPr lang="en-US" dirty="0"/>
              <a:t>Performance reviews</a:t>
            </a:r>
          </a:p>
          <a:p>
            <a:pPr marL="285750" indent="-285750">
              <a:buFont typeface="Arial" panose="020B0604020202020204" pitchFamily="34" charset="0"/>
              <a:buChar char="•"/>
            </a:pPr>
            <a:r>
              <a:rPr lang="en-US" dirty="0"/>
              <a:t>Career Development</a:t>
            </a:r>
          </a:p>
          <a:p>
            <a:pPr marL="285750" indent="-285750">
              <a:buFont typeface="Arial" panose="020B0604020202020204" pitchFamily="34" charset="0"/>
              <a:buChar char="•"/>
            </a:pPr>
            <a:r>
              <a:rPr lang="en-US" dirty="0"/>
              <a:t>Specific functional skills development of staff</a:t>
            </a:r>
          </a:p>
          <a:p>
            <a:pPr marL="285750" indent="-285750">
              <a:buFont typeface="Arial" panose="020B0604020202020204" pitchFamily="34" charset="0"/>
              <a:buChar char="•"/>
            </a:pPr>
            <a:r>
              <a:rPr lang="en-US" dirty="0"/>
              <a:t>Hiring</a:t>
            </a:r>
          </a:p>
          <a:p>
            <a:pPr marL="285750" indent="-285750">
              <a:buFont typeface="Arial" panose="020B0604020202020204" pitchFamily="34" charset="0"/>
              <a:buChar char="•"/>
            </a:pPr>
            <a:r>
              <a:rPr lang="en-US" dirty="0"/>
              <a:t>Capacity planning</a:t>
            </a:r>
          </a:p>
          <a:p>
            <a:endParaRPr lang="en-US" dirty="0"/>
          </a:p>
        </p:txBody>
      </p:sp>
    </p:spTree>
    <p:extLst>
      <p:ext uri="{BB962C8B-B14F-4D97-AF65-F5344CB8AC3E}">
        <p14:creationId xmlns:p14="http://schemas.microsoft.com/office/powerpoint/2010/main" val="27598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CE52-4A4B-45CF-8BA8-086DAF5354E3}"/>
              </a:ext>
            </a:extLst>
          </p:cNvPr>
          <p:cNvSpPr>
            <a:spLocks noGrp="1"/>
          </p:cNvSpPr>
          <p:nvPr>
            <p:ph type="title"/>
          </p:nvPr>
        </p:nvSpPr>
        <p:spPr/>
        <p:txBody>
          <a:bodyPr/>
          <a:lstStyle/>
          <a:p>
            <a:r>
              <a:rPr lang="en-US" dirty="0"/>
              <a:t>The kernel team</a:t>
            </a:r>
          </a:p>
        </p:txBody>
      </p:sp>
      <p:sp>
        <p:nvSpPr>
          <p:cNvPr id="3" name="Slide Number Placeholder 2">
            <a:extLst>
              <a:ext uri="{FF2B5EF4-FFF2-40B4-BE49-F238E27FC236}">
                <a16:creationId xmlns:a16="http://schemas.microsoft.com/office/drawing/2014/main" id="{FD1B3577-600C-4C9F-9A3E-CA884BA9D7F5}"/>
              </a:ext>
            </a:extLst>
          </p:cNvPr>
          <p:cNvSpPr>
            <a:spLocks noGrp="1"/>
          </p:cNvSpPr>
          <p:nvPr>
            <p:ph type="sldNum" sz="quarter" idx="11"/>
          </p:nvPr>
        </p:nvSpPr>
        <p:spPr/>
        <p:txBody>
          <a:bodyPr/>
          <a:lstStyle/>
          <a:p>
            <a:fld id="{8C2E478F-E849-4A8C-AF1F-CBCC78A7CBFA}" type="slidenum">
              <a:rPr lang="en-US" smtClean="0"/>
              <a:t>9</a:t>
            </a:fld>
            <a:endParaRPr lang="en-US" dirty="0"/>
          </a:p>
        </p:txBody>
      </p:sp>
      <p:sp>
        <p:nvSpPr>
          <p:cNvPr id="4" name="TextBox 3">
            <a:extLst>
              <a:ext uri="{FF2B5EF4-FFF2-40B4-BE49-F238E27FC236}">
                <a16:creationId xmlns:a16="http://schemas.microsoft.com/office/drawing/2014/main" id="{37CFA07F-1CB5-4FB7-9849-B8AE78EE144D}"/>
              </a:ext>
            </a:extLst>
          </p:cNvPr>
          <p:cNvSpPr txBox="1"/>
          <p:nvPr/>
        </p:nvSpPr>
        <p:spPr>
          <a:xfrm>
            <a:off x="411892" y="1927653"/>
            <a:ext cx="10676238" cy="4524315"/>
          </a:xfrm>
          <a:prstGeom prst="rect">
            <a:avLst/>
          </a:prstGeom>
          <a:noFill/>
        </p:spPr>
        <p:txBody>
          <a:bodyPr wrap="square" rtlCol="0">
            <a:spAutoFit/>
          </a:bodyPr>
          <a:lstStyle/>
          <a:p>
            <a:r>
              <a:rPr lang="en-US" dirty="0"/>
              <a:t>Who they are</a:t>
            </a:r>
          </a:p>
          <a:p>
            <a:pPr marL="285750" indent="-285750">
              <a:buFont typeface="Arial" panose="020B0604020202020204" pitchFamily="34" charset="0"/>
              <a:buChar char="•"/>
            </a:pPr>
            <a:r>
              <a:rPr lang="en-US" dirty="0"/>
              <a:t>A group of skilled technical leaders who support the transformation</a:t>
            </a:r>
          </a:p>
          <a:p>
            <a:pPr marL="285750" indent="-285750">
              <a:buFont typeface="Arial" panose="020B0604020202020204" pitchFamily="34" charset="0"/>
              <a:buChar char="•"/>
            </a:pPr>
            <a:r>
              <a:rPr lang="en-US" dirty="0"/>
              <a:t>Coach, lead by example and coordinate the activities of their teams with the big picture</a:t>
            </a:r>
          </a:p>
          <a:p>
            <a:pPr marL="285750" indent="-285750">
              <a:buFont typeface="Arial" panose="020B0604020202020204" pitchFamily="34" charset="0"/>
              <a:buChar char="•"/>
            </a:pPr>
            <a:r>
              <a:rPr lang="en-US" dirty="0"/>
              <a:t>They will be backed and incentivized to cooperate by the Transformational Leaders</a:t>
            </a:r>
          </a:p>
          <a:p>
            <a:pPr marL="285750" indent="-285750">
              <a:buFont typeface="Arial" panose="020B0604020202020204" pitchFamily="34" charset="0"/>
              <a:buChar char="•"/>
            </a:pPr>
            <a:r>
              <a:rPr lang="en-US" dirty="0"/>
              <a:t>In exchange, they will escalate the big picture of the direction our organization is and should be moving in</a:t>
            </a:r>
          </a:p>
          <a:p>
            <a:endParaRPr lang="en-US" dirty="0"/>
          </a:p>
          <a:p>
            <a:r>
              <a:rPr lang="en-US" dirty="0"/>
              <a:t>Responsibilities</a:t>
            </a:r>
          </a:p>
          <a:p>
            <a:pPr marL="285750" indent="-285750">
              <a:buFont typeface="Arial" panose="020B0604020202020204" pitchFamily="34" charset="0"/>
              <a:buChar char="•"/>
            </a:pPr>
            <a:r>
              <a:rPr lang="en-US" dirty="0"/>
              <a:t>SME’s who fully understand and contribute to the architecture, design and development of the CI/CD infrastructure and its workflows</a:t>
            </a:r>
          </a:p>
          <a:p>
            <a:pPr marL="285750" indent="-285750">
              <a:buFont typeface="Arial" panose="020B0604020202020204" pitchFamily="34" charset="0"/>
              <a:buChar char="•"/>
            </a:pPr>
            <a:r>
              <a:rPr lang="en-US" dirty="0"/>
              <a:t>Perform in depth testing and development in preparation for product release</a:t>
            </a:r>
          </a:p>
          <a:p>
            <a:pPr marL="285750" indent="-285750">
              <a:buFont typeface="Arial" panose="020B0604020202020204" pitchFamily="34" charset="0"/>
              <a:buChar char="•"/>
            </a:pPr>
            <a:r>
              <a:rPr lang="en-US" dirty="0"/>
              <a:t>Determine the specific tools required for CI/CD workflows</a:t>
            </a:r>
          </a:p>
          <a:p>
            <a:pPr marL="285750" indent="-285750">
              <a:buFont typeface="Arial" panose="020B0604020202020204" pitchFamily="34" charset="0"/>
              <a:buChar char="•"/>
            </a:pPr>
            <a:r>
              <a:rPr lang="en-US" dirty="0"/>
              <a:t>Vision for automating manual, repeatable processes which evolves into an ADO Feature/Story</a:t>
            </a:r>
          </a:p>
          <a:p>
            <a:pPr marL="285750" indent="-285750">
              <a:buFont typeface="Arial" panose="020B0604020202020204" pitchFamily="34" charset="0"/>
              <a:buChar char="•"/>
            </a:pPr>
            <a:r>
              <a:rPr lang="en-US" dirty="0"/>
              <a:t>Highly collaborative both within Network Teams and many other Teams (Cloud Landing Zone’s, Core services, </a:t>
            </a:r>
            <a:r>
              <a:rPr lang="en-US" dirty="0" err="1"/>
              <a:t>etc</a:t>
            </a:r>
            <a:r>
              <a:rPr lang="en-US" dirty="0"/>
              <a:t>) across the organization</a:t>
            </a:r>
          </a:p>
          <a:p>
            <a:pPr marL="285750" indent="-285750">
              <a:buFont typeface="Arial" panose="020B0604020202020204" pitchFamily="34" charset="0"/>
              <a:buChar char="•"/>
            </a:pPr>
            <a:r>
              <a:rPr lang="en-US" dirty="0"/>
              <a:t>Lead, guide and mentor junior DevOps engineers on all CI/CD processes</a:t>
            </a:r>
          </a:p>
          <a:p>
            <a:endParaRPr lang="en-US" dirty="0"/>
          </a:p>
        </p:txBody>
      </p:sp>
    </p:spTree>
    <p:extLst>
      <p:ext uri="{BB962C8B-B14F-4D97-AF65-F5344CB8AC3E}">
        <p14:creationId xmlns:p14="http://schemas.microsoft.com/office/powerpoint/2010/main" val="376831848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718</TotalTime>
  <Words>1182</Words>
  <Application>Microsoft Office PowerPoint</Application>
  <PresentationFormat>Widescreen</PresentationFormat>
  <Paragraphs>147</Paragraphs>
  <Slides>23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Network DevOps Transformation</vt:lpstr>
      <vt:lpstr>Agenda</vt:lpstr>
      <vt:lpstr>PowerPoint Presentation</vt:lpstr>
      <vt:lpstr>What is devops?</vt:lpstr>
      <vt:lpstr>What does development in devops mean?</vt:lpstr>
      <vt:lpstr>What does ops in devops mean?</vt:lpstr>
      <vt:lpstr>PowerPoint Presentation</vt:lpstr>
      <vt:lpstr>Transformational leadership</vt:lpstr>
      <vt:lpstr>The kernel team</vt:lpstr>
      <vt:lpstr>PowerPoint Presentation</vt:lpstr>
      <vt:lpstr>Our main goal</vt:lpstr>
      <vt:lpstr>PowerPoint Presentation</vt:lpstr>
      <vt:lpstr>Development lead</vt:lpstr>
      <vt:lpstr>Test Automation Lead</vt:lpstr>
      <vt:lpstr>DevOps Lead</vt:lpstr>
      <vt:lpstr>PowerPoint Presentation</vt:lpstr>
      <vt:lpstr>Value &amp; understand our people</vt:lpstr>
      <vt:lpstr>Teamwork makes the dream work</vt:lpstr>
      <vt:lpstr>What’s next</vt:lpstr>
      <vt:lpstr>Next steps</vt:lpstr>
      <vt:lpstr>PowerPoint Presentation</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DevOps Transformation</dc:title>
  <dc:creator>Jenna Sprattler</dc:creator>
  <cp:lastModifiedBy>Jenna Sprattler</cp:lastModifiedBy>
  <cp:revision>11</cp:revision>
  <dcterms:created xsi:type="dcterms:W3CDTF">2021-06-23T01:11:04Z</dcterms:created>
  <dcterms:modified xsi:type="dcterms:W3CDTF">2021-06-23T13:09:49Z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